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326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Specific inputs from Gilmer et al</a:t>
            </a:r>
            <a:r>
              <a:rPr lang="en-US" baseline="30000" dirty="0"/>
              <a:t>1</a:t>
            </a:r>
            <a:r>
              <a:rPr lang="en-US" dirty="0"/>
              <a:t> and </a:t>
            </a:r>
            <a:r>
              <a:rPr lang="en-US" dirty="0" err="1"/>
              <a:t>Svarstad</a:t>
            </a:r>
            <a:r>
              <a:rPr lang="en-US" dirty="0"/>
              <a:t> et al</a:t>
            </a:r>
            <a:r>
              <a:rPr lang="en-US" baseline="30000" dirty="0"/>
              <a:t>2</a:t>
            </a:r>
            <a:r>
              <a:rPr lang="en-US" dirty="0"/>
              <a:t>—including </a:t>
            </a:r>
            <a:r>
              <a:rPr lang="en-US" dirty="0" err="1"/>
              <a:t>nonadherence</a:t>
            </a:r>
            <a:r>
              <a:rPr lang="en-US" dirty="0"/>
              <a:t> rate, </a:t>
            </a:r>
            <a:r>
              <a:rPr lang="en-US" dirty="0" err="1"/>
              <a:t>rehospitalization</a:t>
            </a:r>
            <a:r>
              <a:rPr lang="en-US" dirty="0"/>
              <a:t> rate, annual hospitalization costs associated with the use of antipsychotic drugs, and the daily hospital costs—were used to calculate total costs due to </a:t>
            </a:r>
            <a:r>
              <a:rPr lang="en-US" dirty="0" err="1"/>
              <a:t>nonadherence</a:t>
            </a:r>
            <a:r>
              <a:rPr lang="en-US" dirty="0"/>
              <a:t> in 2005. The daily hospital costs were extrapolated from National Inpatient Sample of Healthcare Cost and Utilization Project data in 2005</a:t>
            </a:r>
            <a:r>
              <a:rPr lang="en-US" baseline="30000" dirty="0"/>
              <a:t>3</a:t>
            </a:r>
            <a:r>
              <a:rPr lang="en-US" noProof="0" dirty="0">
                <a:solidFill>
                  <a:srgbClr val="000000"/>
                </a:solidFill>
              </a:rPr>
              <a:t>.</a:t>
            </a:r>
            <a:endParaRPr lang="en-US" baseline="30000" dirty="0"/>
          </a:p>
          <a:p>
            <a:pPr>
              <a:defRPr/>
            </a:pPr>
            <a:r>
              <a:rPr lang="en-US" dirty="0"/>
              <a:t>Studies demonstrated that costs related to nonadherence ranged from $1392</a:t>
            </a:r>
            <a:r>
              <a:rPr lang="en-US" baseline="30000" dirty="0"/>
              <a:t>2</a:t>
            </a:r>
            <a:r>
              <a:rPr lang="en-US" dirty="0"/>
              <a:t> to $1826 million</a:t>
            </a:r>
            <a:r>
              <a:rPr lang="en-US" baseline="30000" dirty="0"/>
              <a:t>4</a:t>
            </a:r>
            <a:r>
              <a:rPr lang="en-US" dirty="0"/>
              <a:t> in 2005.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900" b="1" dirty="0"/>
              <a:t>References</a:t>
            </a:r>
          </a:p>
          <a:p>
            <a:pPr marL="168513" indent="-168513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900" dirty="0"/>
              <a:t>Gilmer TP, </a:t>
            </a:r>
            <a:r>
              <a:rPr lang="en-US" sz="900" dirty="0" err="1"/>
              <a:t>Dolder</a:t>
            </a:r>
            <a:r>
              <a:rPr lang="en-US" sz="900" dirty="0"/>
              <a:t> CR, </a:t>
            </a:r>
            <a:r>
              <a:rPr lang="en-US" sz="900" dirty="0" err="1"/>
              <a:t>Lacro</a:t>
            </a:r>
            <a:r>
              <a:rPr lang="en-US" sz="900" dirty="0"/>
              <a:t> JP, et al. Adherence to treatment with antipsychotic medication and health care costs among Medicaid beneficiaries with schizophrenia. </a:t>
            </a:r>
            <a:r>
              <a:rPr lang="en-US" sz="900" i="1" dirty="0"/>
              <a:t>Am J Psychiatry</a:t>
            </a:r>
            <a:r>
              <a:rPr lang="en-US" sz="900" dirty="0"/>
              <a:t>. 2004;161(4):692-699.</a:t>
            </a:r>
          </a:p>
          <a:p>
            <a:pPr marL="168513" indent="-168513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900" dirty="0" err="1"/>
              <a:t>Svarstad</a:t>
            </a:r>
            <a:r>
              <a:rPr lang="en-US" sz="900" dirty="0"/>
              <a:t> BL, </a:t>
            </a:r>
            <a:r>
              <a:rPr lang="en-US" sz="900" dirty="0" err="1"/>
              <a:t>Shireman</a:t>
            </a:r>
            <a:r>
              <a:rPr lang="en-US" sz="900" dirty="0"/>
              <a:t> TI, Sweeney JK. Using drug claims data to assess the relationship of medication adherence with hospitalization and costs. </a:t>
            </a:r>
            <a:r>
              <a:rPr lang="en-US" sz="900" i="1" dirty="0" err="1"/>
              <a:t>Psychiatr</a:t>
            </a:r>
            <a:r>
              <a:rPr lang="en-US" sz="900" i="1" dirty="0"/>
              <a:t> Serv. </a:t>
            </a:r>
            <a:r>
              <a:rPr lang="en-US" sz="900" dirty="0"/>
              <a:t>2001;52(6):805-811.</a:t>
            </a:r>
          </a:p>
          <a:p>
            <a:pPr marL="168513" indent="-168513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900" dirty="0"/>
              <a:t>Sun SX, Liu GG, Christensen DB, Fu AZ. Review and analysis of hospitalization costs associated with antipsychotic </a:t>
            </a:r>
            <a:r>
              <a:rPr lang="en-US" sz="900" dirty="0" err="1"/>
              <a:t>nonadherence</a:t>
            </a:r>
            <a:r>
              <a:rPr lang="en-US" sz="900" dirty="0"/>
              <a:t> in the treatment of schizophrenia in the United States. </a:t>
            </a:r>
            <a:r>
              <a:rPr lang="en-US" sz="900" i="1" dirty="0" err="1"/>
              <a:t>Curr</a:t>
            </a:r>
            <a:r>
              <a:rPr lang="en-US" sz="900" i="1" dirty="0"/>
              <a:t> Med Res </a:t>
            </a:r>
            <a:r>
              <a:rPr lang="en-US" sz="900" i="1" dirty="0" err="1"/>
              <a:t>Opin</a:t>
            </a:r>
            <a:r>
              <a:rPr lang="en-US" sz="900" dirty="0"/>
              <a:t>. 2007;23(10):2305-2312.</a:t>
            </a:r>
          </a:p>
          <a:p>
            <a:pPr marL="168513" indent="-168513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900" dirty="0" err="1"/>
              <a:t>Valenstein</a:t>
            </a:r>
            <a:r>
              <a:rPr lang="en-US" sz="900" dirty="0"/>
              <a:t> M, Copeland LA, Blow FC, et al. Pharmacy data identify poorly adherent patients with schizophrenia at increased risk for admission. </a:t>
            </a:r>
            <a:r>
              <a:rPr lang="en-US" sz="900" i="1" dirty="0"/>
              <a:t>Med Care</a:t>
            </a:r>
            <a:r>
              <a:rPr lang="en-US" sz="900" dirty="0"/>
              <a:t>. 2002;40(8):630-639.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B97AEA-3BCB-42BE-A1A9-C138295DD64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3061" name="Slide Image Placeholder 7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tekst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da-DK" b="0" i="0" u="none" strike="noStrike" kern="1200" cap="none" spc="0" normalizeH="0" baseline="0" noProof="0" dirty="0">
              <a:ln>
                <a:noFill/>
              </a:ln>
              <a:solidFill>
                <a:srgbClr val="B59E5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0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Hospitalization Costs due to Patient </a:t>
            </a:r>
            <a:r>
              <a:rPr lang="en-US" dirty="0" err="1"/>
              <a:t>Nonadherence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356405134"/>
              </p:ext>
            </p:extLst>
          </p:nvPr>
        </p:nvGraphicFramePr>
        <p:xfrm>
          <a:off x="1021501" y="1022844"/>
          <a:ext cx="6910385" cy="3390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43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565">
                <a:tc>
                  <a:txBody>
                    <a:bodyPr/>
                    <a:lstStyle/>
                    <a:p>
                      <a: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Variables</a:t>
                      </a:r>
                      <a:endParaRPr lang="en-US" sz="1200" b="1" i="0" u="none" strike="noStrike" kern="1200" baseline="0" dirty="0">
                        <a:solidFill>
                          <a:schemeClr val="lt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Gilmer et al, </a:t>
                      </a:r>
                      <a:b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2004</a:t>
                      </a:r>
                      <a:endParaRPr lang="en-US" sz="1200" b="1" i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strike="noStrike" kern="1200" baseline="0" dirty="0" err="1">
                          <a:latin typeface="Arial" charset="0"/>
                          <a:ea typeface="Arial" charset="0"/>
                          <a:cs typeface="Arial" charset="0"/>
                        </a:rPr>
                        <a:t>Svarstad</a:t>
                      </a:r>
                      <a: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et al, </a:t>
                      </a:r>
                      <a:b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n-US" sz="12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2001</a:t>
                      </a:r>
                      <a:endParaRPr lang="en-US" sz="1200" b="1" i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err="1">
                          <a:latin typeface="Arial" charset="0"/>
                          <a:ea typeface="Arial" charset="0"/>
                          <a:cs typeface="Arial" charset="0"/>
                        </a:rPr>
                        <a:t>Nonadherence</a:t>
                      </a:r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 measure and cut-off level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0≤MPR≤0.49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0.5≤MPR≤0.79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Refill gap  </a:t>
                      </a:r>
                      <a:b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≥3 months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US population in 2005, millions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296.4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296.4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296.4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Prevalence rate of schizophrenia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0.01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0.01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0.01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 err="1">
                          <a:latin typeface="Arial" charset="0"/>
                          <a:ea typeface="Arial" charset="0"/>
                          <a:cs typeface="Arial" charset="0"/>
                        </a:rPr>
                        <a:t>Nonadherence</a:t>
                      </a:r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rate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0.24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0.16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0.19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Hospitalization rate for </a:t>
                      </a:r>
                      <a:r>
                        <a:rPr lang="en-US" sz="1000" u="none" strike="noStrike" kern="1200" baseline="0" dirty="0" err="1">
                          <a:latin typeface="Arial" charset="0"/>
                          <a:ea typeface="Arial" charset="0"/>
                          <a:cs typeface="Arial" charset="0"/>
                        </a:rPr>
                        <a:t>nonadherent</a:t>
                      </a:r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patients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0.35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0.24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Annual hospitalization costs for </a:t>
                      </a:r>
                      <a:r>
                        <a:rPr lang="en-US" sz="1000" u="none" strike="noStrike" kern="1200" baseline="0" dirty="0" err="1">
                          <a:latin typeface="Arial" charset="0"/>
                          <a:ea typeface="Arial" charset="0"/>
                          <a:cs typeface="Arial" charset="0"/>
                        </a:rPr>
                        <a:t>nonadherent</a:t>
                      </a:r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patients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$3413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$2689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$3421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Hospitalization rate for adherent patients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0.14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0.19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Annual hospitalization costs for adherent patients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$1025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$1025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$1799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Hospital costs per day in 2005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$1658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$1658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$1658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u="none" strike="noStrike" kern="12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Hospital costs per day in the study year of the corresponding studies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$1096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$1096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$528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Subtotal, millions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$1122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$357</a:t>
                      </a:r>
                    </a:p>
                  </a:txBody>
                  <a:tcPr marL="104917" marR="104917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$1392</a:t>
                      </a: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Total, millions</a:t>
                      </a:r>
                      <a:endParaRPr lang="en-US" sz="10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$1479</a:t>
                      </a:r>
                      <a:endParaRPr lang="en-US" sz="10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" charset="0"/>
                          <a:ea typeface="Arial" charset="0"/>
                          <a:cs typeface="Arial" charset="0"/>
                        </a:rPr>
                        <a:t>$1392</a:t>
                      </a:r>
                      <a:endParaRPr lang="en-US" sz="10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4917" marR="104917" marT="34290" marB="3429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1009DA-27A4-46BA-892D-3A6A744807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dirty="0"/>
              <a:t>MPR = </a:t>
            </a:r>
            <a:r>
              <a:rPr lang="da-DK" dirty="0" err="1"/>
              <a:t>medication</a:t>
            </a:r>
            <a:r>
              <a:rPr lang="da-DK" dirty="0"/>
              <a:t> </a:t>
            </a:r>
            <a:r>
              <a:rPr lang="da-DK" dirty="0" err="1"/>
              <a:t>possession</a:t>
            </a:r>
            <a:r>
              <a:rPr lang="da-DK" dirty="0"/>
              <a:t> ratio.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dirty="0"/>
              <a:t>Sun SX, et al. </a:t>
            </a:r>
            <a:r>
              <a:rPr lang="da-DK" i="1" dirty="0" err="1"/>
              <a:t>Curr</a:t>
            </a:r>
            <a:r>
              <a:rPr lang="da-DK" i="1" dirty="0"/>
              <a:t> Med Res </a:t>
            </a:r>
            <a:r>
              <a:rPr lang="da-DK" i="1" dirty="0" err="1"/>
              <a:t>Opin</a:t>
            </a:r>
            <a:r>
              <a:rPr lang="da-DK" dirty="0"/>
              <a:t>. 2007;23(10):2305-2312.</a:t>
            </a:r>
          </a:p>
        </p:txBody>
      </p:sp>
    </p:spTree>
    <p:extLst>
      <p:ext uri="{BB962C8B-B14F-4D97-AF65-F5344CB8AC3E}">
        <p14:creationId xmlns:p14="http://schemas.microsoft.com/office/powerpoint/2010/main" val="21457157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398</Words>
  <Application>Microsoft Office PowerPoint</Application>
  <PresentationFormat>On-screen Show (16:9)</PresentationFormat>
  <Paragraphs>63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Hospitalization Costs due to Patient Nonadherence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